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22"/>
  </p:notesMasterIdLst>
  <p:handoutMasterIdLst>
    <p:handoutMasterId r:id="rId23"/>
  </p:handoutMasterIdLst>
  <p:sldIdLst>
    <p:sldId id="263" r:id="rId3"/>
    <p:sldId id="259" r:id="rId4"/>
    <p:sldId id="264" r:id="rId5"/>
    <p:sldId id="260" r:id="rId6"/>
    <p:sldId id="286" r:id="rId7"/>
    <p:sldId id="258" r:id="rId8"/>
    <p:sldId id="276" r:id="rId9"/>
    <p:sldId id="279" r:id="rId10"/>
    <p:sldId id="278" r:id="rId11"/>
    <p:sldId id="284" r:id="rId12"/>
    <p:sldId id="272" r:id="rId13"/>
    <p:sldId id="277" r:id="rId14"/>
    <p:sldId id="289" r:id="rId15"/>
    <p:sldId id="287" r:id="rId16"/>
    <p:sldId id="266" r:id="rId17"/>
    <p:sldId id="267" r:id="rId18"/>
    <p:sldId id="268" r:id="rId19"/>
    <p:sldId id="270" r:id="rId20"/>
    <p:sldId id="271" r:id="rId21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6" autoAdjust="0"/>
    <p:restoredTop sz="86612" autoAdjust="0"/>
  </p:normalViewPr>
  <p:slideViewPr>
    <p:cSldViewPr>
      <p:cViewPr varScale="1">
        <p:scale>
          <a:sx n="100" d="100"/>
          <a:sy n="100" d="100"/>
        </p:scale>
        <p:origin x="22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9" y="102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5B18E8-168F-4C8B-AC60-118735903255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BA0A7B-8F02-4738-804F-4F32086095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564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53EE01-2459-4737-A3A4-36A2A6553149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6A7D9B-D046-45BD-8CEA-5D56CDA162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066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8675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009BCA-97D1-4124-A17E-48C1735E59C3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708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4035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00A084-699A-4AE5-B3E9-3F8DE3A49E07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656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6083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8D6198-28C0-40E6-B76A-C2B74F074BA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139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0179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C78E04-3D92-49E0-B8FF-FEB264F351BA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43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0723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E2AD74-7CB7-45C2-8B35-560FAEFA5234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130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rgbClr val="000000"/>
                </a:solidFill>
              </a:rPr>
              <a:t>Unser </a:t>
            </a:r>
            <a:r>
              <a:rPr lang="en-GB" altLang="de-DE" sz="1200" dirty="0" err="1" smtClean="0">
                <a:solidFill>
                  <a:srgbClr val="000000"/>
                </a:solidFill>
              </a:rPr>
              <a:t>Anspruch</a:t>
            </a:r>
            <a:r>
              <a:rPr lang="en-GB" altLang="de-DE" sz="1200" dirty="0" smtClean="0">
                <a:solidFill>
                  <a:srgbClr val="000000"/>
                </a:solidFill>
              </a:rPr>
              <a:t> </a:t>
            </a:r>
            <a:r>
              <a:rPr lang="en-GB" altLang="de-DE" sz="1200" dirty="0" err="1" smtClean="0">
                <a:solidFill>
                  <a:srgbClr val="000000"/>
                </a:solidFill>
              </a:rPr>
              <a:t>ist</a:t>
            </a:r>
            <a:r>
              <a:rPr lang="en-GB" altLang="de-DE" sz="1200" dirty="0" smtClean="0">
                <a:solidFill>
                  <a:srgbClr val="000000"/>
                </a:solidFill>
              </a:rPr>
              <a:t> </a:t>
            </a:r>
            <a:r>
              <a:rPr lang="en-GB" altLang="de-DE" sz="1200" dirty="0" err="1" smtClean="0">
                <a:solidFill>
                  <a:srgbClr val="000000"/>
                </a:solidFill>
              </a:rPr>
              <a:t>es</a:t>
            </a:r>
            <a:r>
              <a:rPr lang="en-GB" altLang="de-DE" sz="1200" dirty="0" smtClean="0">
                <a:solidFill>
                  <a:srgbClr val="000000"/>
                </a:solidFill>
              </a:rPr>
              <a:t>, </a:t>
            </a:r>
            <a:r>
              <a:rPr lang="en-GB" altLang="de-DE" sz="1200" dirty="0" err="1" smtClean="0">
                <a:solidFill>
                  <a:srgbClr val="000000"/>
                </a:solidFill>
              </a:rPr>
              <a:t>Ihr</a:t>
            </a:r>
            <a:r>
              <a:rPr lang="en-GB" altLang="de-DE" sz="1200" dirty="0" smtClean="0">
                <a:solidFill>
                  <a:srgbClr val="000000"/>
                </a:solidFill>
              </a:rPr>
              <a:t> Kind </a:t>
            </a:r>
            <a:r>
              <a:rPr lang="en-GB" altLang="de-DE" sz="1200" dirty="0" err="1" smtClean="0">
                <a:solidFill>
                  <a:srgbClr val="000000"/>
                </a:solidFill>
              </a:rPr>
              <a:t>individuell</a:t>
            </a:r>
            <a:r>
              <a:rPr lang="en-GB" altLang="de-DE" sz="1200" dirty="0" smtClean="0">
                <a:solidFill>
                  <a:srgbClr val="000000"/>
                </a:solidFill>
              </a:rPr>
              <a:t> </a:t>
            </a:r>
            <a:r>
              <a:rPr lang="en-GB" altLang="de-DE" sz="1200" dirty="0" err="1" smtClean="0">
                <a:solidFill>
                  <a:srgbClr val="000000"/>
                </a:solidFill>
              </a:rPr>
              <a:t>zu</a:t>
            </a:r>
            <a:r>
              <a:rPr lang="en-GB" altLang="de-DE" sz="1200" dirty="0" smtClean="0">
                <a:solidFill>
                  <a:srgbClr val="000000"/>
                </a:solidFill>
              </a:rPr>
              <a:t> </a:t>
            </a:r>
            <a:r>
              <a:rPr lang="en-GB" altLang="de-DE" sz="1200" dirty="0" err="1" smtClean="0">
                <a:solidFill>
                  <a:srgbClr val="000000"/>
                </a:solidFill>
              </a:rPr>
              <a:t>fördern</a:t>
            </a:r>
            <a:r>
              <a:rPr lang="en-GB" altLang="de-DE" sz="1200" dirty="0" smtClean="0">
                <a:solidFill>
                  <a:srgbClr val="000000"/>
                </a:solidFill>
              </a:rPr>
              <a:t> und </a:t>
            </a:r>
            <a:r>
              <a:rPr lang="en-GB" altLang="de-DE" sz="1200" dirty="0" err="1" smtClean="0">
                <a:solidFill>
                  <a:srgbClr val="000000"/>
                </a:solidFill>
              </a:rPr>
              <a:t>fordern</a:t>
            </a:r>
            <a:r>
              <a:rPr lang="en-GB" altLang="de-DE" sz="1200" dirty="0" smtClean="0">
                <a:solidFill>
                  <a:srgbClr val="000000"/>
                </a:solidFill>
              </a:rPr>
              <a:t>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A7D9B-D046-45BD-8CEA-5D56CDA162CD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545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Mathias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A7D9B-D046-45BD-8CEA-5D56CDA162C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238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32771" name="Foliennummernplatzhalter 3"/>
          <p:cNvSpPr txBox="1">
            <a:spLocks noGrp="1"/>
          </p:cNvSpPr>
          <p:nvPr/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5E2C972-1D17-46E5-9A0A-C23ECC92B080}" type="slidenum">
              <a:rPr lang="de-DE" sz="1200">
                <a:latin typeface="+mn-lt"/>
              </a:rPr>
              <a:pPr algn="r">
                <a:defRPr/>
              </a:pPr>
              <a:t>10</a:t>
            </a:fld>
            <a:endParaRPr lang="de-DE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1032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2771" name="Foliennummernplatzhalter 3"/>
          <p:cNvSpPr txBox="1">
            <a:spLocks noGrp="1"/>
          </p:cNvSpPr>
          <p:nvPr/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6222F3F-E331-4E46-8619-41E29E604C12}" type="slidenum">
              <a:rPr lang="de-DE" sz="1200">
                <a:latin typeface="+mn-lt"/>
              </a:rPr>
              <a:pPr algn="r">
                <a:defRPr/>
              </a:pPr>
              <a:t>12</a:t>
            </a:fld>
            <a:endParaRPr lang="de-DE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835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2771" name="Foliennummernplatzhalter 3"/>
          <p:cNvSpPr txBox="1">
            <a:spLocks noGrp="1"/>
          </p:cNvSpPr>
          <p:nvPr/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6222F3F-E331-4E46-8619-41E29E604C12}" type="slidenum">
              <a:rPr lang="de-DE" sz="1200">
                <a:solidFill>
                  <a:prstClr val="black"/>
                </a:solidFill>
                <a:latin typeface="Calibri"/>
              </a:rPr>
              <a:pPr algn="r">
                <a:defRPr/>
              </a:pPr>
              <a:t>13</a:t>
            </a:fld>
            <a:endParaRPr lang="de-DE" sz="1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2712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2771" name="Foliennummernplatzhalter 3"/>
          <p:cNvSpPr txBox="1">
            <a:spLocks noGrp="1"/>
          </p:cNvSpPr>
          <p:nvPr/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6222F3F-E331-4E46-8619-41E29E604C12}" type="slidenum">
              <a:rPr lang="de-DE" sz="1200">
                <a:latin typeface="+mn-lt"/>
              </a:rPr>
              <a:pPr algn="r">
                <a:defRPr/>
              </a:pPr>
              <a:t>14</a:t>
            </a:fld>
            <a:endParaRPr lang="de-DE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3954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0963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697E1B-A4C7-4663-9A47-F909F0847084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971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930A2-57E4-45ED-BCEC-9B9CB3F35FFD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2F300-8AEA-4CFB-A734-CC2271EA06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F6BAA-5CE7-4550-9E9E-35593CCE7526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018F4-7956-491C-BF8E-D792080A2B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0F471-9EEC-4FE7-9D98-3E8F7902A1AF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3A66C-9B9C-432D-9458-DC6567187A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D5C15-0346-4C61-903E-5134DC6D69AE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5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B3F28-6008-4E68-93F5-2DC01640DC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5143C-A9B9-4774-B68C-C1D0B195BBE2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3F728-75FA-4C32-AF5E-7E519A794B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2659-0076-4185-8111-81F4F2061CCF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8A40-41AE-451B-A7FA-8AACCC006D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5E5DF-9F83-4899-B924-27F248F6D545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6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9900C-092A-4872-9DAA-F472A709AA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26050-AABD-47EF-88ED-118895107862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8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86F19-9C0C-4430-8FCA-000E3440BA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6C786-7380-4688-89B4-005C3EB9AFA9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4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A10DE-F6C4-4070-AFE4-4DE506132C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4C498-6944-4C42-8160-D1A8D438D827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3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314E5-51A8-40AB-B0CD-F8661456BD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AE28D-DAB6-43C7-8C85-3E23E6E17FB4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6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0FE2-01DD-4A84-8DB3-38D67405DF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4B407-8E30-4D48-AA26-6A2B2F83EAA5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C9F23-C0D8-4C11-9CAB-BAF3E1F556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ine Ecke des Rechtecks schneiden und abrunden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winkliges Dreiec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519C7-EE70-43FD-86CE-36DDA6748E0F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B7-21C3-42B9-B8D2-656D913698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B6F35-1449-4373-A6C7-0A2699FE9D29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1F92C-8C5F-43FF-9C9F-20C124AE5B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5411D-BD52-4BAE-987B-3C0FDBB8E602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E229-CDBA-4527-983C-5BE1D64F48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DF539-66F0-4912-A66D-7B370921B594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34C2D-F31B-4F03-A5E0-09AF6470AA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0602A-A3B6-4190-8713-491B2DE280BF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DE46C-CC9E-4ADA-98BD-1FFE34DF9B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BBB66-358B-40F6-80D0-38822CA47309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B4AD9-18DA-44B5-96C5-3BFB725E31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6F6F2-552E-45E1-A00C-4AE9E0C06E30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1FF0D-E725-4D25-9719-7A42BFFA6B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410C4-59FD-4939-94BB-BA799698A071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5C2EE-6945-4ED3-98E3-91CB9397C5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57139-1F54-42FD-A105-BC3178033B3A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7F15D-9E86-4985-A21F-C10E0177FA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94001-689F-4FD6-BC61-83D4555D36B4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B92B-6A86-43A0-8BAD-D75451AD55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E91E85-A7FA-42B5-98CC-58D8C5B473FC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DF48F6-257E-490A-B874-4FE082757F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16" name="Titelplatzhalt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3317" name="Textplatzhalt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440D6F-DC51-4E22-92A2-CA7626485249}" type="datetimeFigureOut">
              <a:rPr lang="de-DE"/>
              <a:pPr>
                <a:defRPr/>
              </a:pPr>
              <a:t>17.10.2023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EC4550-ECB8-4EB6-8A47-DCE66CC11C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3321" name="Gruppieren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1" r:id="rId2"/>
    <p:sldLayoutId id="2147483720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21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DE" sz="3500" dirty="0" smtClean="0"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de-DE" sz="1500" dirty="0" smtClean="0"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DE" dirty="0" smtClean="0">
                <a:latin typeface="Verdana" pitchFamily="34" charset="0"/>
              </a:rPr>
              <a:t>  </a:t>
            </a:r>
            <a:r>
              <a:rPr lang="de-DE" sz="3600" dirty="0" smtClean="0">
                <a:latin typeface="Verdana" pitchFamily="34" charset="0"/>
              </a:rPr>
              <a:t>zur Informationsveranstaltung zur </a:t>
            </a:r>
            <a:r>
              <a:rPr lang="de-DE" sz="6000" b="1" dirty="0" smtClean="0">
                <a:latin typeface="Verdana" pitchFamily="34" charset="0"/>
              </a:rPr>
              <a:t>Einschulung</a:t>
            </a:r>
            <a:r>
              <a:rPr lang="de-DE" sz="3600" dirty="0" smtClean="0">
                <a:latin typeface="Verdana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sz="3600" dirty="0" smtClean="0">
                <a:latin typeface="Verdana" pitchFamily="34" charset="0"/>
              </a:rPr>
              <a:t>  an der Montessori-Grundschule</a:t>
            </a:r>
          </a:p>
        </p:txBody>
      </p:sp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900113" y="5516563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Century Gothic" pitchFamily="34" charset="0"/>
            </a:endParaRPr>
          </a:p>
        </p:txBody>
      </p:sp>
      <p:sp>
        <p:nvSpPr>
          <p:cNvPr id="27651" name="Text Box 11"/>
          <p:cNvSpPr txBox="1">
            <a:spLocks noChangeArrowheads="1"/>
          </p:cNvSpPr>
          <p:nvPr/>
        </p:nvSpPr>
        <p:spPr bwMode="auto">
          <a:xfrm>
            <a:off x="4724400" y="533400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Calibri" pitchFamily="34" charset="0"/>
            </a:endParaRPr>
          </a:p>
        </p:txBody>
      </p:sp>
      <p:sp>
        <p:nvSpPr>
          <p:cNvPr id="27652" name="WordArt 12"/>
          <p:cNvSpPr>
            <a:spLocks noChangeArrowheads="1" noChangeShapeType="1" noTextEdit="1"/>
          </p:cNvSpPr>
          <p:nvPr/>
        </p:nvSpPr>
        <p:spPr bwMode="auto">
          <a:xfrm>
            <a:off x="971600" y="692696"/>
            <a:ext cx="7632700" cy="11525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de-DE" sz="24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Eltern-Informationsabend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51942"/>
          </a:xfrm>
        </p:spPr>
        <p:txBody>
          <a:bodyPr/>
          <a:lstStyle/>
          <a:p>
            <a:pPr eaLnBrk="1" hangingPunct="1"/>
            <a:r>
              <a:rPr lang="de-DE" b="1" dirty="0" smtClean="0">
                <a:latin typeface="Verdana" pitchFamily="34" charset="0"/>
              </a:rPr>
              <a:t>Klassen- u. Schülerrat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1412776"/>
            <a:ext cx="8229600" cy="4389437"/>
          </a:xfrm>
        </p:spPr>
        <p:txBody>
          <a:bodyPr/>
          <a:lstStyle/>
          <a:p>
            <a:pPr algn="just" eaLnBrk="1" hangingPunct="1">
              <a:buFontTx/>
              <a:buChar char="•"/>
            </a:pPr>
            <a:endParaRPr lang="de-DE" dirty="0" smtClean="0">
              <a:latin typeface="Verdana" pitchFamily="34" charset="0"/>
            </a:endParaRPr>
          </a:p>
          <a:p>
            <a:pPr marL="0" indent="0">
              <a:buNone/>
            </a:pPr>
            <a:r>
              <a:rPr lang="de-DE" sz="2400" dirty="0" smtClean="0">
                <a:latin typeface="Verdana" pitchFamily="34" charset="0"/>
              </a:rPr>
              <a:t>Der Klassenrat findet 1x in der Woche in jeder Klasse statt.</a:t>
            </a:r>
          </a:p>
          <a:p>
            <a:pPr marL="0" indent="0">
              <a:buNone/>
            </a:pPr>
            <a:endParaRPr lang="de-DE" sz="2400" dirty="0" smtClean="0">
              <a:latin typeface="Verdana" pitchFamily="34" charset="0"/>
            </a:endParaRPr>
          </a:p>
          <a:p>
            <a:pPr marL="0" indent="0">
              <a:buNone/>
            </a:pPr>
            <a:r>
              <a:rPr lang="de-DE" sz="2400" dirty="0" smtClean="0">
                <a:latin typeface="Verdana" pitchFamily="34" charset="0"/>
              </a:rPr>
              <a:t>Probleme und Konflikte werden gemeinsam geklärt. Dadurch wird Konfliktpotential vermindert.</a:t>
            </a:r>
          </a:p>
          <a:p>
            <a:pPr marL="0" indent="0">
              <a:buNone/>
            </a:pPr>
            <a:endParaRPr lang="de-DE" sz="2400" dirty="0">
              <a:latin typeface="Verdana" pitchFamily="34" charset="0"/>
            </a:endParaRPr>
          </a:p>
          <a:p>
            <a:pPr marL="0" indent="0">
              <a:buNone/>
            </a:pPr>
            <a:r>
              <a:rPr lang="de-DE" sz="2400" dirty="0" smtClean="0">
                <a:latin typeface="Verdana" pitchFamily="34" charset="0"/>
              </a:rPr>
              <a:t>Die Kinder erwerben demokratische Fähigkeiten und entwickeln ihre Empathie-Fähigkeit.</a:t>
            </a:r>
          </a:p>
          <a:p>
            <a:pPr eaLnBrk="1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de-DE" sz="24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el 1"/>
          <p:cNvSpPr>
            <a:spLocks noGrp="1"/>
          </p:cNvSpPr>
          <p:nvPr>
            <p:ph type="title"/>
          </p:nvPr>
        </p:nvSpPr>
        <p:spPr>
          <a:xfrm>
            <a:off x="303882" y="908720"/>
            <a:ext cx="8229600" cy="792088"/>
          </a:xfrm>
        </p:spPr>
        <p:txBody>
          <a:bodyPr/>
          <a:lstStyle/>
          <a:p>
            <a:pPr eaLnBrk="1" hangingPunct="1"/>
            <a:r>
              <a:rPr lang="de-DE" b="1" dirty="0" smtClean="0">
                <a:latin typeface="Verdana" pitchFamily="34" charset="0"/>
              </a:rPr>
              <a:t>Inklusion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3813373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Jedes Kind kann an der wohnortnahen Schule angemeldet werden.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Überprüfung von Kindern mit besonderem Förderbedarf im Rahmen des Verfahrens AO-SF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Gemeinsame Entscheidung über den schulischen Förderort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/>
              </a:rPr>
              <a:t>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Regelschule mit/ohne sonderpädagogische 	Unterstützung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/>
              </a:rPr>
              <a:t>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Förderschule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IMMER EINZELFALL-ENTSCHEIDUNG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b="1" dirty="0" smtClean="0">
                <a:latin typeface="Verdana" pitchFamily="34" charset="0"/>
              </a:rPr>
              <a:t>Offene Ganztagsschule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1935163"/>
            <a:ext cx="8496944" cy="438943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DE" sz="2800" u="sng" dirty="0" smtClean="0">
                <a:latin typeface="Verdana" pitchFamily="34" charset="0"/>
              </a:rPr>
              <a:t>Kooperationspartner: Netzwerk e.V.</a:t>
            </a:r>
          </a:p>
          <a:p>
            <a:pPr eaLnBrk="1" hangingPunct="1"/>
            <a:r>
              <a:rPr lang="de-DE" sz="2800" dirty="0" smtClean="0">
                <a:latin typeface="Verdana" pitchFamily="34" charset="0"/>
              </a:rPr>
              <a:t>verbindliche Betreuungszeit bis 16.00 Uhr</a:t>
            </a:r>
          </a:p>
          <a:p>
            <a:pPr eaLnBrk="1" hangingPunct="1"/>
            <a:r>
              <a:rPr lang="de-DE" sz="2800" dirty="0" smtClean="0">
                <a:latin typeface="Verdana" pitchFamily="34" charset="0"/>
              </a:rPr>
              <a:t>Betreuungsangebot bis 17.00 Uhr nur mit Arbeitgeberbescheinigung möglich</a:t>
            </a:r>
          </a:p>
          <a:p>
            <a:pPr eaLnBrk="1" hangingPunct="1"/>
            <a:r>
              <a:rPr lang="de-DE" sz="2800" dirty="0">
                <a:latin typeface="Verdana" pitchFamily="34" charset="0"/>
              </a:rPr>
              <a:t>Abholung: Mo-Do ab 15.00, Fr </a:t>
            </a:r>
            <a:r>
              <a:rPr lang="de-DE" sz="2800" dirty="0" smtClean="0">
                <a:latin typeface="Verdana" pitchFamily="34" charset="0"/>
              </a:rPr>
              <a:t>um </a:t>
            </a:r>
            <a:r>
              <a:rPr lang="de-DE" sz="2800" dirty="0">
                <a:latin typeface="Verdana" pitchFamily="34" charset="0"/>
              </a:rPr>
              <a:t>14.00 </a:t>
            </a:r>
            <a:r>
              <a:rPr lang="de-DE" sz="2800" dirty="0" smtClean="0">
                <a:latin typeface="Verdana" pitchFamily="34" charset="0"/>
              </a:rPr>
              <a:t>Uhr oder ab 15 Uhr</a:t>
            </a:r>
          </a:p>
          <a:p>
            <a:pPr eaLnBrk="1" hangingPunct="1"/>
            <a:r>
              <a:rPr lang="de-DE" sz="2800" dirty="0" smtClean="0">
                <a:latin typeface="Verdana" pitchFamily="34" charset="0"/>
              </a:rPr>
              <a:t>verbindliche Anmeldung für ein Schuljahr, danach Kündigung im Mai möglich</a:t>
            </a:r>
          </a:p>
          <a:p>
            <a:pPr eaLnBrk="1" hangingPunct="1"/>
            <a:r>
              <a:rPr lang="de-DE" dirty="0" smtClean="0">
                <a:latin typeface="Verdana" pitchFamily="34" charset="0"/>
              </a:rPr>
              <a:t>Vertragsabschluss erst nach Schulaufnahme möglich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pPr eaLnBrk="1" hangingPunct="1"/>
            <a:r>
              <a:rPr lang="de-DE" b="1" dirty="0" smtClean="0">
                <a:latin typeface="Verdana" pitchFamily="34" charset="0"/>
              </a:rPr>
              <a:t>Offene Ganztagsschule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1628801"/>
            <a:ext cx="8568952" cy="496855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DE" u="sng" dirty="0" smtClean="0">
                <a:latin typeface="Verdana" pitchFamily="34" charset="0"/>
              </a:rPr>
              <a:t>30 Schließtage pro Kalenderjahr:</a:t>
            </a:r>
          </a:p>
          <a:p>
            <a:pPr eaLnBrk="1" hangingPunct="1"/>
            <a:r>
              <a:rPr lang="de-DE" dirty="0">
                <a:latin typeface="Verdana" pitchFamily="34" charset="0"/>
              </a:rPr>
              <a:t>z</a:t>
            </a:r>
            <a:r>
              <a:rPr lang="de-DE" dirty="0" smtClean="0">
                <a:latin typeface="Verdana" pitchFamily="34" charset="0"/>
              </a:rPr>
              <a:t>weite Hälfte Sommerferien</a:t>
            </a:r>
          </a:p>
          <a:p>
            <a:pPr eaLnBrk="1" hangingPunct="1"/>
            <a:r>
              <a:rPr lang="de-DE" dirty="0" smtClean="0">
                <a:latin typeface="Verdana" pitchFamily="34" charset="0"/>
              </a:rPr>
              <a:t>Weihnachtsferien</a:t>
            </a:r>
          </a:p>
          <a:p>
            <a:pPr eaLnBrk="1" hangingPunct="1"/>
            <a:r>
              <a:rPr lang="de-DE" dirty="0" smtClean="0">
                <a:latin typeface="Verdana" pitchFamily="34" charset="0"/>
              </a:rPr>
              <a:t>2. Woche Osterferien</a:t>
            </a:r>
          </a:p>
          <a:p>
            <a:pPr eaLnBrk="1" hangingPunct="1"/>
            <a:r>
              <a:rPr lang="de-DE" dirty="0" smtClean="0">
                <a:latin typeface="Verdana" pitchFamily="34" charset="0"/>
              </a:rPr>
              <a:t>+ ggf. Brückentage / bewegliche Ferientage</a:t>
            </a:r>
          </a:p>
          <a:p>
            <a:pPr eaLnBrk="1" hangingPunct="1"/>
            <a:endParaRPr lang="de-DE" sz="1000" dirty="0">
              <a:latin typeface="Verdana" pitchFamily="34" charset="0"/>
            </a:endParaRPr>
          </a:p>
          <a:p>
            <a:pPr marL="0" indent="0" eaLnBrk="1" hangingPunct="1">
              <a:buNone/>
            </a:pPr>
            <a:r>
              <a:rPr lang="de-DE" u="sng" dirty="0" smtClean="0">
                <a:latin typeface="Verdana" pitchFamily="34" charset="0"/>
              </a:rPr>
              <a:t>Kosten:</a:t>
            </a:r>
          </a:p>
          <a:p>
            <a:pPr eaLnBrk="1" hangingPunct="1"/>
            <a:r>
              <a:rPr lang="de-DE" dirty="0" smtClean="0">
                <a:latin typeface="Verdana" pitchFamily="34" charset="0"/>
              </a:rPr>
              <a:t>66 €/Monat für das Mittagessen und Obstpause</a:t>
            </a:r>
          </a:p>
          <a:p>
            <a:pPr eaLnBrk="1" hangingPunct="1"/>
            <a:r>
              <a:rPr lang="de-DE" dirty="0" smtClean="0">
                <a:latin typeface="Verdana" pitchFamily="34" charset="0"/>
              </a:rPr>
              <a:t>Kostenlos bei </a:t>
            </a:r>
            <a:r>
              <a:rPr lang="de-DE" dirty="0" err="1" smtClean="0">
                <a:latin typeface="Verdana" pitchFamily="34" charset="0"/>
              </a:rPr>
              <a:t>BuT</a:t>
            </a:r>
            <a:r>
              <a:rPr lang="de-DE" dirty="0" smtClean="0">
                <a:latin typeface="Verdana" pitchFamily="34" charset="0"/>
              </a:rPr>
              <a:t>/ALG 2 </a:t>
            </a:r>
          </a:p>
          <a:p>
            <a:pPr eaLnBrk="1" hangingPunct="1"/>
            <a:r>
              <a:rPr lang="de-DE" dirty="0" smtClean="0">
                <a:latin typeface="Verdana" pitchFamily="34" charset="0"/>
              </a:rPr>
              <a:t>zzgl. Betreuungskosten an die Stadt Köln (einkommensabhängig)</a:t>
            </a:r>
          </a:p>
        </p:txBody>
      </p:sp>
    </p:spTree>
    <p:extLst>
      <p:ext uri="{BB962C8B-B14F-4D97-AF65-F5344CB8AC3E}">
        <p14:creationId xmlns:p14="http://schemas.microsoft.com/office/powerpoint/2010/main" val="1366226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pPr eaLnBrk="1" hangingPunct="1"/>
            <a:r>
              <a:rPr lang="de-DE" b="1" dirty="0" smtClean="0">
                <a:latin typeface="Verdana" pitchFamily="34" charset="0"/>
              </a:rPr>
              <a:t>Offene Ganztagsschule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28801"/>
            <a:ext cx="8229600" cy="504056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de-DE" u="sng" dirty="0" smtClean="0">
                <a:latin typeface="Verdana" pitchFamily="34" charset="0"/>
              </a:rPr>
              <a:t>Inhalte der Betreuung:</a:t>
            </a:r>
          </a:p>
          <a:p>
            <a:pPr marL="0" indent="0" algn="just" eaLnBrk="1" hangingPunct="1">
              <a:buNone/>
            </a:pPr>
            <a:endParaRPr lang="de-DE" u="sng" dirty="0" smtClean="0">
              <a:latin typeface="Verdana" pitchFamily="34" charset="0"/>
            </a:endParaRPr>
          </a:p>
          <a:p>
            <a:pPr eaLnBrk="1" hangingPunct="1"/>
            <a:r>
              <a:rPr lang="de-DE" dirty="0" smtClean="0">
                <a:latin typeface="Verdana" pitchFamily="34" charset="0"/>
              </a:rPr>
              <a:t>Begleitung des Mittagessens</a:t>
            </a:r>
          </a:p>
          <a:p>
            <a:pPr eaLnBrk="1" hangingPunct="1"/>
            <a:r>
              <a:rPr lang="de-DE" dirty="0" smtClean="0">
                <a:latin typeface="Verdana" pitchFamily="34" charset="0"/>
              </a:rPr>
              <a:t>Begleitung der Lernzeiten</a:t>
            </a:r>
          </a:p>
          <a:p>
            <a:pPr eaLnBrk="1" hangingPunct="1"/>
            <a:r>
              <a:rPr lang="de-DE" dirty="0" smtClean="0">
                <a:latin typeface="Verdana" pitchFamily="34" charset="0"/>
              </a:rPr>
              <a:t>Gemeinsamer Unterricht</a:t>
            </a:r>
          </a:p>
          <a:p>
            <a:pPr eaLnBrk="1" hangingPunct="1"/>
            <a:r>
              <a:rPr lang="de-DE" dirty="0" smtClean="0">
                <a:latin typeface="Verdana" pitchFamily="34" charset="0"/>
              </a:rPr>
              <a:t>Freispiel, AGs und Offene Angebote</a:t>
            </a:r>
          </a:p>
          <a:p>
            <a:pPr eaLnBrk="1" hangingPunct="1"/>
            <a:r>
              <a:rPr lang="de-DE" dirty="0" smtClean="0">
                <a:latin typeface="Verdana" pitchFamily="34" charset="0"/>
              </a:rPr>
              <a:t>Bastel-, Spiel- und Leseangebote</a:t>
            </a:r>
          </a:p>
          <a:p>
            <a:pPr eaLnBrk="1" hangingPunct="1"/>
            <a:r>
              <a:rPr lang="de-DE" dirty="0" smtClean="0">
                <a:latin typeface="Verdana" pitchFamily="34" charset="0"/>
              </a:rPr>
              <a:t>Gruppenprojekte</a:t>
            </a:r>
          </a:p>
          <a:p>
            <a:pPr eaLnBrk="1" hangingPunct="1"/>
            <a:r>
              <a:rPr lang="de-DE" dirty="0" smtClean="0">
                <a:latin typeface="Verdana" pitchFamily="34" charset="0"/>
              </a:rPr>
              <a:t>Ferienbetreuung incl. Projekte und Ausflüge</a:t>
            </a:r>
          </a:p>
        </p:txBody>
      </p:sp>
    </p:spTree>
    <p:extLst>
      <p:ext uri="{BB962C8B-B14F-4D97-AF65-F5344CB8AC3E}">
        <p14:creationId xmlns:p14="http://schemas.microsoft.com/office/powerpoint/2010/main" val="1124540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 smtClean="0">
                <a:latin typeface="Verdana" pitchFamily="34" charset="0"/>
              </a:rPr>
              <a:t>Aufnahmekriterien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de-DE" u="sng" dirty="0" smtClean="0">
              <a:latin typeface="Verdana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3"/>
              </a:buClr>
              <a:buFont typeface="Arial" charset="0"/>
              <a:buChar char="•"/>
            </a:pPr>
            <a:r>
              <a:rPr lang="de-DE" dirty="0" smtClean="0">
                <a:latin typeface="Verdana" pitchFamily="34" charset="0"/>
              </a:rPr>
              <a:t>Aufnahme der Kinder, für die wir die nächstgelegene Schule sind (Schreiben der Stadt Köln) </a:t>
            </a:r>
          </a:p>
          <a:p>
            <a:pPr lvl="1" eaLnBrk="1" hangingPunct="1">
              <a:lnSpc>
                <a:spcPct val="90000"/>
              </a:lnSpc>
              <a:buClr>
                <a:schemeClr val="accent3"/>
              </a:buClr>
              <a:buFont typeface="Arial" charset="0"/>
              <a:buChar char="•"/>
            </a:pPr>
            <a:r>
              <a:rPr lang="de-DE" dirty="0" smtClean="0">
                <a:latin typeface="Verdana" pitchFamily="34" charset="0"/>
              </a:rPr>
              <a:t>Geschwisterkinder</a:t>
            </a:r>
          </a:p>
          <a:p>
            <a:pPr lvl="1" eaLnBrk="1" hangingPunct="1">
              <a:lnSpc>
                <a:spcPct val="90000"/>
              </a:lnSpc>
              <a:buClr>
                <a:schemeClr val="accent3"/>
              </a:buClr>
              <a:buFont typeface="Arial" charset="0"/>
              <a:buChar char="•"/>
            </a:pPr>
            <a:r>
              <a:rPr lang="de-DE" dirty="0" smtClean="0">
                <a:latin typeface="Verdana" pitchFamily="34" charset="0"/>
                <a:sym typeface="Wingdings" panose="05000000000000000000" pitchFamily="2" charset="2"/>
              </a:rPr>
              <a:t>Schulweglänge: </a:t>
            </a:r>
            <a:r>
              <a:rPr lang="de-DE" dirty="0" smtClean="0">
                <a:latin typeface="Verdana" pitchFamily="34" charset="0"/>
              </a:rPr>
              <a:t>kurze </a:t>
            </a:r>
            <a:r>
              <a:rPr lang="de-DE" dirty="0">
                <a:latin typeface="Verdana" pitchFamily="34" charset="0"/>
              </a:rPr>
              <a:t>Beine – kurze Wege</a:t>
            </a:r>
          </a:p>
          <a:p>
            <a:pPr lvl="1" eaLnBrk="1" hangingPunct="1">
              <a:lnSpc>
                <a:spcPct val="90000"/>
              </a:lnSpc>
              <a:buClr>
                <a:schemeClr val="accent3"/>
              </a:buClr>
              <a:buFont typeface="Arial" charset="0"/>
              <a:buChar char="•"/>
            </a:pPr>
            <a:endParaRPr lang="de-DE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de-DE" dirty="0" smtClean="0">
                <a:latin typeface="Verdana" pitchFamily="34" charset="0"/>
              </a:rPr>
              <a:t>Erst- und Zweitwunsch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sz="24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sz="2400" b="1" dirty="0" smtClean="0">
                <a:solidFill>
                  <a:srgbClr val="C00000"/>
                </a:solidFill>
                <a:latin typeface="Verdana" pitchFamily="34" charset="0"/>
              </a:rPr>
              <a:t>Aufnahmeentscheidung bis Mitte März</a:t>
            </a:r>
          </a:p>
          <a:p>
            <a:pPr lvl="1" algn="just" eaLnBrk="1" hangingPunct="1">
              <a:lnSpc>
                <a:spcPct val="90000"/>
              </a:lnSpc>
              <a:buFont typeface="Wingdings 3" pitchFamily="18" charset="2"/>
              <a:buNone/>
            </a:pPr>
            <a:endParaRPr lang="de-DE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 smtClean="0">
                <a:latin typeface="Verdana" pitchFamily="34" charset="0"/>
              </a:rPr>
              <a:t>Anmeldezeiten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35163"/>
            <a:ext cx="8640960" cy="43894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de-DE" dirty="0" smtClean="0">
              <a:latin typeface="Verdana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de-DE" sz="24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de-DE" sz="3200" b="1" dirty="0" smtClean="0">
                <a:solidFill>
                  <a:srgbClr val="C00000"/>
                </a:solidFill>
                <a:latin typeface="Verdana" pitchFamily="34" charset="0"/>
              </a:rPr>
              <a:t>Anmeldung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de-DE" sz="3200" b="1" dirty="0" smtClean="0">
                <a:solidFill>
                  <a:srgbClr val="C00000"/>
                </a:solidFill>
                <a:latin typeface="Verdana" pitchFamily="34" charset="0"/>
              </a:rPr>
              <a:t>nur nach Terminvereinbarung über unsere Homepage!</a:t>
            </a:r>
            <a:r>
              <a:rPr lang="de-DE" sz="3200" u="sng" dirty="0" smtClean="0">
                <a:latin typeface="Verdana" pitchFamily="34" charset="0"/>
              </a:rPr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endParaRPr lang="de-DE" sz="2400" u="sng" dirty="0" smtClean="0">
              <a:latin typeface="Verdana" pitchFamily="34" charset="0"/>
            </a:endParaRPr>
          </a:p>
          <a:p>
            <a:pPr eaLnBrk="1" hangingPunct="1">
              <a:buNone/>
            </a:pPr>
            <a:r>
              <a:rPr lang="de-DE" sz="2800" dirty="0" smtClean="0">
                <a:latin typeface="Verdana" pitchFamily="34" charset="0"/>
              </a:rPr>
              <a:t>  </a:t>
            </a:r>
            <a:r>
              <a:rPr lang="de-DE" sz="2800" dirty="0">
                <a:latin typeface="Verdana" pitchFamily="34" charset="0"/>
              </a:rPr>
              <a:t>Montag </a:t>
            </a:r>
            <a:r>
              <a:rPr lang="de-DE" sz="2800" dirty="0" smtClean="0">
                <a:latin typeface="Verdana" pitchFamily="34" charset="0"/>
              </a:rPr>
              <a:t>23.10. bis </a:t>
            </a:r>
            <a:r>
              <a:rPr lang="de-DE" sz="2800" dirty="0">
                <a:latin typeface="Verdana" pitchFamily="34" charset="0"/>
              </a:rPr>
              <a:t>Donnerstag – </a:t>
            </a:r>
            <a:r>
              <a:rPr lang="de-DE" sz="2800" dirty="0" smtClean="0">
                <a:latin typeface="Verdana" pitchFamily="34" charset="0"/>
              </a:rPr>
              <a:t>26.10.2022</a:t>
            </a:r>
          </a:p>
          <a:p>
            <a:pPr algn="ctr" eaLnBrk="1" hangingPunct="1">
              <a:buFont typeface="Wingdings 2" pitchFamily="18" charset="2"/>
              <a:buNone/>
            </a:pPr>
            <a:endParaRPr lang="de-DE" sz="2800" dirty="0" smtClean="0">
              <a:latin typeface="Verdana" pitchFamily="34" charset="0"/>
            </a:endParaRPr>
          </a:p>
          <a:p>
            <a:pPr algn="r" eaLnBrk="1" hangingPunct="1">
              <a:buFontTx/>
              <a:buNone/>
            </a:pPr>
            <a:endParaRPr lang="de-DE" sz="2400" b="1" dirty="0" smtClean="0">
              <a:solidFill>
                <a:srgbClr val="C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332656"/>
            <a:ext cx="8435975" cy="1143000"/>
          </a:xfrm>
        </p:spPr>
        <p:txBody>
          <a:bodyPr/>
          <a:lstStyle/>
          <a:p>
            <a:pPr eaLnBrk="1" hangingPunct="1"/>
            <a:r>
              <a:rPr lang="de-DE" b="1" dirty="0" smtClean="0">
                <a:latin typeface="Verdana" pitchFamily="34" charset="0"/>
              </a:rPr>
              <a:t>Anmeldung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001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sz="2800" dirty="0" smtClean="0">
                <a:latin typeface="Verdana" pitchFamily="34" charset="0"/>
              </a:rPr>
              <a:t>Kurzer Blick auf ihr Kind zur Schulfähigkeit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sz="2800" dirty="0" smtClean="0">
                <a:latin typeface="Verdana" pitchFamily="34" charset="0"/>
              </a:rPr>
              <a:t> </a:t>
            </a:r>
          </a:p>
          <a:p>
            <a:pPr marL="0" indent="0" eaLnBrk="1" hangingPunct="1">
              <a:buClr>
                <a:schemeClr val="accent3"/>
              </a:buClr>
              <a:buNone/>
            </a:pPr>
            <a:endParaRPr lang="de-DE" sz="1200" dirty="0" smtClean="0">
              <a:latin typeface="Verdana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sz="2800" dirty="0" smtClean="0">
                <a:latin typeface="Verdana" pitchFamily="34" charset="0"/>
              </a:rPr>
              <a:t> gegebenenfalls Rücksprache mit den Eltern</a:t>
            </a:r>
          </a:p>
          <a:p>
            <a:pPr marL="0" indent="0" eaLnBrk="1" hangingPunct="1">
              <a:buNone/>
            </a:pPr>
            <a:endParaRPr lang="de-DE" sz="2800" dirty="0" smtClean="0">
              <a:latin typeface="Verdana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sz="2800" dirty="0">
                <a:latin typeface="Verdana" pitchFamily="34" charset="0"/>
              </a:rPr>
              <a:t> </a:t>
            </a:r>
            <a:r>
              <a:rPr lang="de-DE" sz="2800" dirty="0" smtClean="0">
                <a:latin typeface="Verdana" pitchFamily="34" charset="0"/>
              </a:rPr>
              <a:t>Unterlagen (siehe Homepage)nach Möglichkeit ausgefüllt im Sekretariat abgeben</a:t>
            </a:r>
            <a:endParaRPr lang="de-DE" sz="2800" dirty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de-DE" dirty="0" smtClean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de-DE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76672"/>
            <a:ext cx="8229600" cy="1143000"/>
          </a:xfrm>
        </p:spPr>
        <p:txBody>
          <a:bodyPr/>
          <a:lstStyle/>
          <a:p>
            <a:pPr eaLnBrk="1" hangingPunct="1"/>
            <a:r>
              <a:rPr lang="de-DE" b="1" dirty="0" smtClean="0">
                <a:latin typeface="Verdana" pitchFamily="34" charset="0"/>
              </a:rPr>
              <a:t>Unterlagen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340768"/>
            <a:ext cx="8229600" cy="4389437"/>
          </a:xfrm>
        </p:spPr>
        <p:txBody>
          <a:bodyPr/>
          <a:lstStyle/>
          <a:p>
            <a:pPr eaLnBrk="1" hangingPunct="1">
              <a:buClr>
                <a:srgbClr val="072428"/>
              </a:buClr>
              <a:buFont typeface="Wingdings" pitchFamily="2" charset="2"/>
              <a:buChar char=""/>
            </a:pPr>
            <a:endParaRPr lang="de-DE" dirty="0" smtClean="0">
              <a:latin typeface="Verdana" pitchFamily="34" charset="0"/>
            </a:endParaRPr>
          </a:p>
          <a:p>
            <a:pPr eaLnBrk="1" hangingPunct="1">
              <a:buClr>
                <a:schemeClr val="accent3"/>
              </a:buClr>
              <a:buFont typeface="Arial" charset="0"/>
              <a:buChar char="•"/>
            </a:pPr>
            <a:r>
              <a:rPr lang="de-DE" dirty="0" smtClean="0">
                <a:latin typeface="Verdana" pitchFamily="34" charset="0"/>
              </a:rPr>
              <a:t>Elternbenachrichtigung</a:t>
            </a:r>
          </a:p>
          <a:p>
            <a:pPr eaLnBrk="1" hangingPunct="1">
              <a:buClr>
                <a:schemeClr val="accent3"/>
              </a:buClr>
              <a:buFont typeface="Arial" charset="0"/>
              <a:buChar char="•"/>
            </a:pPr>
            <a:r>
              <a:rPr lang="de-DE" dirty="0" smtClean="0">
                <a:latin typeface="Verdana" pitchFamily="34" charset="0"/>
              </a:rPr>
              <a:t>Geburtsurkunde des Kindes</a:t>
            </a:r>
          </a:p>
          <a:p>
            <a:pPr eaLnBrk="1" hangingPunct="1">
              <a:buClr>
                <a:schemeClr val="accent3"/>
              </a:buClr>
              <a:buFont typeface="Arial" charset="0"/>
              <a:buChar char="•"/>
            </a:pPr>
            <a:r>
              <a:rPr lang="de-DE" dirty="0" smtClean="0">
                <a:latin typeface="Verdana" pitchFamily="34" charset="0"/>
              </a:rPr>
              <a:t>Personalausweis eines Erziehungsberechtigten</a:t>
            </a:r>
          </a:p>
          <a:p>
            <a:pPr eaLnBrk="1" hangingPunct="1">
              <a:buClr>
                <a:schemeClr val="accent3"/>
              </a:buClr>
              <a:buFont typeface="Arial" charset="0"/>
              <a:buChar char="•"/>
            </a:pPr>
            <a:r>
              <a:rPr lang="de-DE" dirty="0" smtClean="0">
                <a:latin typeface="Verdana" pitchFamily="34" charset="0"/>
              </a:rPr>
              <a:t>Meldebescheinigung/ Kauf-oder Mietvertrag, sofern die aktuelle/zukünftige Anschrift aus dem Ausweis nicht zu entnehmen ist</a:t>
            </a:r>
          </a:p>
          <a:p>
            <a:pPr eaLnBrk="1" hangingPunct="1">
              <a:buClr>
                <a:schemeClr val="accent3"/>
              </a:buClr>
              <a:buFont typeface="Arial" charset="0"/>
              <a:buChar char="•"/>
            </a:pPr>
            <a:r>
              <a:rPr lang="de-DE" dirty="0" smtClean="0">
                <a:latin typeface="Verdana" pitchFamily="34" charset="0"/>
              </a:rPr>
              <a:t>Diagnostische Unterlagen, wenn vorhanden</a:t>
            </a:r>
          </a:p>
          <a:p>
            <a:pPr eaLnBrk="1" hangingPunct="1">
              <a:buClr>
                <a:schemeClr val="accent3"/>
              </a:buClr>
              <a:buFont typeface="Arial" charset="0"/>
              <a:buChar char="•"/>
            </a:pPr>
            <a:r>
              <a:rPr lang="de-DE" dirty="0" smtClean="0">
                <a:latin typeface="Verdana" pitchFamily="34" charset="0"/>
              </a:rPr>
              <a:t>Masernimpfnachweis (Impfausweis/ ärztl. Bescheinigung)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Grafik 4" descr="Kin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2714625"/>
            <a:ext cx="52863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4375" y="1000125"/>
            <a:ext cx="7786688" cy="43767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de-DE" sz="2200" b="1" smtClean="0">
                <a:solidFill>
                  <a:srgbClr val="000066"/>
                </a:solidFill>
                <a:latin typeface="Verdana" pitchFamily="34" charset="0"/>
              </a:rPr>
              <a:t>Wir freuen uns immer wieder </a:t>
            </a:r>
          </a:p>
          <a:p>
            <a:pPr algn="ctr" eaLnBrk="1" hangingPunct="1">
              <a:buFontTx/>
              <a:buNone/>
            </a:pPr>
            <a:r>
              <a:rPr lang="de-DE" sz="2200" b="1" smtClean="0">
                <a:solidFill>
                  <a:srgbClr val="000066"/>
                </a:solidFill>
                <a:latin typeface="Verdana" pitchFamily="34" charset="0"/>
              </a:rPr>
              <a:t>auf die neuen Erstklässler!</a:t>
            </a:r>
          </a:p>
          <a:p>
            <a:pPr algn="ctr" eaLnBrk="1" hangingPunct="1">
              <a:buFontTx/>
              <a:buNone/>
            </a:pPr>
            <a:r>
              <a:rPr lang="de-DE" sz="2200" b="1" smtClean="0">
                <a:solidFill>
                  <a:srgbClr val="000066"/>
                </a:solidFill>
                <a:latin typeface="Verdana" pitchFamily="34" charset="0"/>
              </a:rPr>
              <a:t>Wir nehmen unsere hohe Verantwortung den Kindern gegenüber sehr ernst!</a:t>
            </a:r>
          </a:p>
          <a:p>
            <a:pPr algn="ctr" eaLnBrk="1" hangingPunct="1">
              <a:buFontTx/>
              <a:buNone/>
            </a:pPr>
            <a:endParaRPr lang="de-DE" sz="2200" b="1" smtClean="0">
              <a:solidFill>
                <a:srgbClr val="000066"/>
              </a:solidFill>
              <a:latin typeface="Verdana" pitchFamily="34" charset="0"/>
            </a:endParaRPr>
          </a:p>
          <a:p>
            <a:pPr algn="just" eaLnBrk="1" hangingPunct="1">
              <a:buFontTx/>
              <a:buNone/>
            </a:pPr>
            <a:r>
              <a:rPr lang="de-DE" sz="2200" smtClean="0">
                <a:solidFill>
                  <a:srgbClr val="000066"/>
                </a:solidFill>
                <a:latin typeface="Verdana" pitchFamily="34" charset="0"/>
              </a:rPr>
              <a:t>	</a:t>
            </a:r>
          </a:p>
          <a:p>
            <a:pPr algn="just" eaLnBrk="1" hangingPunct="1">
              <a:buFontTx/>
              <a:buNone/>
            </a:pPr>
            <a:endParaRPr lang="de-DE" sz="2200" b="1" smtClean="0">
              <a:solidFill>
                <a:srgbClr val="000066"/>
              </a:solidFill>
              <a:latin typeface="Verdana" pitchFamily="34" charset="0"/>
            </a:endParaRPr>
          </a:p>
          <a:p>
            <a:pPr algn="just" eaLnBrk="1" hangingPunct="1">
              <a:buFontTx/>
              <a:buNone/>
            </a:pPr>
            <a:endParaRPr lang="de-DE" sz="2200" b="1" smtClean="0">
              <a:solidFill>
                <a:srgbClr val="008080"/>
              </a:solidFill>
              <a:latin typeface="Verdana" pitchFamily="34" charset="0"/>
            </a:endParaRPr>
          </a:p>
          <a:p>
            <a:pPr algn="just" eaLnBrk="1" hangingPunct="1">
              <a:buFontTx/>
              <a:buNone/>
            </a:pPr>
            <a:endParaRPr lang="de-DE" sz="2200" b="1" smtClean="0">
              <a:solidFill>
                <a:srgbClr val="008080"/>
              </a:solidFill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r>
              <a:rPr lang="de-DE" sz="2200" b="1" smtClean="0">
                <a:solidFill>
                  <a:srgbClr val="008080"/>
                </a:solidFill>
                <a:latin typeface="Verdana" pitchFamily="34" charset="0"/>
              </a:rPr>
              <a:t>Wir danken Ihnen für Ihre Aufmerksamkeit!</a:t>
            </a:r>
          </a:p>
          <a:p>
            <a:pPr algn="just" eaLnBrk="1" hangingPunct="1">
              <a:buFontTx/>
              <a:buNone/>
            </a:pPr>
            <a:endParaRPr lang="de-DE" sz="220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el 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</p:spPr>
        <p:txBody>
          <a:bodyPr/>
          <a:lstStyle/>
          <a:p>
            <a:pPr eaLnBrk="1" hangingPunct="1"/>
            <a:r>
              <a:rPr lang="de-DE" b="1" dirty="0" smtClean="0">
                <a:latin typeface="Verdana" pitchFamily="34" charset="0"/>
              </a:rPr>
              <a:t/>
            </a:r>
            <a:br>
              <a:rPr lang="de-DE" b="1" dirty="0" smtClean="0">
                <a:latin typeface="Verdana" pitchFamily="34" charset="0"/>
              </a:rPr>
            </a:br>
            <a:r>
              <a:rPr lang="de-DE" b="1" dirty="0">
                <a:latin typeface="Verdana" pitchFamily="34" charset="0"/>
              </a:rPr>
              <a:t/>
            </a:r>
            <a:br>
              <a:rPr lang="de-DE" b="1" dirty="0">
                <a:latin typeface="Verdana" pitchFamily="34" charset="0"/>
              </a:rPr>
            </a:br>
            <a:r>
              <a:rPr lang="de-DE" b="1" dirty="0" smtClean="0">
                <a:latin typeface="Verdana" pitchFamily="34" charset="0"/>
              </a:rPr>
              <a:t>Ablauf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323528" y="1412776"/>
            <a:ext cx="8640960" cy="3960812"/>
          </a:xfrm>
        </p:spPr>
        <p:txBody>
          <a:bodyPr/>
          <a:lstStyle/>
          <a:p>
            <a:pPr marL="342900" indent="-342900" eaLnBrk="1" hangingPunct="1">
              <a:lnSpc>
                <a:spcPct val="150000"/>
              </a:lnSpc>
              <a:buClr>
                <a:srgbClr val="03495C"/>
              </a:buClr>
              <a:buNone/>
            </a:pPr>
            <a:endParaRPr lang="de-DE" sz="2400" dirty="0" smtClean="0">
              <a:latin typeface="Verdan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buClr>
                <a:srgbClr val="03495C"/>
              </a:buClr>
              <a:buNone/>
            </a:pPr>
            <a:r>
              <a:rPr lang="de-DE" sz="2400" dirty="0" smtClean="0">
                <a:latin typeface="Verdana" pitchFamily="34" charset="0"/>
              </a:rPr>
              <a:t>Darüber möchten wir Sie informieren:</a:t>
            </a:r>
            <a:endParaRPr lang="de-DE" sz="2400" dirty="0">
              <a:latin typeface="Verdana" pitchFamily="34" charset="0"/>
            </a:endParaRPr>
          </a:p>
          <a:p>
            <a:pPr eaLnBrk="1" hangingPunct="1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Verdana" pitchFamily="34" charset="0"/>
              </a:rPr>
              <a:t>Vortrag </a:t>
            </a:r>
            <a:r>
              <a:rPr lang="de-DE" sz="2400" dirty="0">
                <a:latin typeface="Verdana" pitchFamily="34" charset="0"/>
              </a:rPr>
              <a:t>zum Schulprofil</a:t>
            </a:r>
          </a:p>
          <a:p>
            <a:pPr eaLnBrk="1" hangingPunct="1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Verdana" pitchFamily="34" charset="0"/>
              </a:rPr>
              <a:t>Anmeldekriterien</a:t>
            </a:r>
            <a:endParaRPr lang="de-DE" sz="2400" dirty="0">
              <a:latin typeface="Verdana" pitchFamily="34" charset="0"/>
            </a:endParaRPr>
          </a:p>
          <a:p>
            <a:pPr eaLnBrk="1" hangingPunct="1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Verdana" pitchFamily="34" charset="0"/>
              </a:rPr>
              <a:t>Einblick </a:t>
            </a:r>
            <a:r>
              <a:rPr lang="de-DE" sz="2400" dirty="0">
                <a:latin typeface="Verdana" pitchFamily="34" charset="0"/>
              </a:rPr>
              <a:t>in die Klassen und die </a:t>
            </a:r>
            <a:r>
              <a:rPr lang="de-DE" sz="2400" dirty="0" err="1" smtClean="0">
                <a:latin typeface="Verdana" pitchFamily="34" charset="0"/>
              </a:rPr>
              <a:t>Montessorimaterialien</a:t>
            </a:r>
            <a:endParaRPr lang="de-DE" sz="2400" dirty="0">
              <a:latin typeface="Verdan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buClr>
                <a:srgbClr val="03495C"/>
              </a:buClr>
              <a:buNone/>
            </a:pPr>
            <a:endParaRPr lang="de-DE" sz="2400" dirty="0" smtClean="0">
              <a:latin typeface="Verdana" pitchFamily="34" charset="0"/>
            </a:endParaRPr>
          </a:p>
          <a:p>
            <a:pPr eaLnBrk="1" hangingPunct="1">
              <a:lnSpc>
                <a:spcPct val="60000"/>
              </a:lnSpc>
            </a:pPr>
            <a:endParaRPr lang="de-DE" sz="1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>
                <a:latin typeface="Verdana" pitchFamily="34" charset="0"/>
                <a:ea typeface="+mn-ea"/>
                <a:cs typeface="+mn-cs"/>
              </a:rPr>
              <a:t>Schule in Zahlen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de-DE" sz="3600" dirty="0" smtClean="0">
                <a:latin typeface="Verdana" pitchFamily="34" charset="0"/>
              </a:rPr>
              <a:t>Schuljahr </a:t>
            </a:r>
            <a:r>
              <a:rPr lang="de-DE" sz="3600" dirty="0" smtClean="0">
                <a:latin typeface="Verdana" pitchFamily="34" charset="0"/>
              </a:rPr>
              <a:t>2024/25</a:t>
            </a:r>
            <a:endParaRPr lang="de-DE" sz="3600" dirty="0" smtClean="0">
              <a:latin typeface="Verdana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de-DE" sz="3600" dirty="0">
                <a:latin typeface="Verdana" pitchFamily="34" charset="0"/>
              </a:rPr>
              <a:t>c</a:t>
            </a:r>
            <a:r>
              <a:rPr lang="de-DE" sz="3600" dirty="0" smtClean="0">
                <a:latin typeface="Verdana" pitchFamily="34" charset="0"/>
              </a:rPr>
              <a:t>a. 400 Schülerinnen und Schüler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de-DE" sz="3600" dirty="0" smtClean="0">
                <a:latin typeface="Verdana" pitchFamily="34" charset="0"/>
              </a:rPr>
              <a:t>16 Klassen</a:t>
            </a:r>
          </a:p>
          <a:p>
            <a:pPr eaLnBrk="1" hangingPunct="1">
              <a:buFont typeface="Wingdings 2" pitchFamily="18" charset="2"/>
              <a:buNone/>
            </a:pPr>
            <a:endParaRPr lang="de-DE" sz="3600" dirty="0" smtClean="0">
              <a:latin typeface="Verdana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de-DE" sz="3600" dirty="0" smtClean="0">
                <a:latin typeface="Verdana" pitchFamily="34" charset="0"/>
              </a:rPr>
              <a:t>ca.100 Schulneulinge</a:t>
            </a:r>
          </a:p>
          <a:p>
            <a:pPr eaLnBrk="1" hangingPunct="1">
              <a:buFont typeface="Wingdings 2" pitchFamily="18" charset="2"/>
              <a:buNone/>
            </a:pPr>
            <a:endParaRPr lang="de-DE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395288" y="1052513"/>
            <a:ext cx="8534400" cy="10398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Jahrgangsmischung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didaktisches Prinzip der Montessori-Pädagogik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288" y="2133600"/>
            <a:ext cx="8062912" cy="436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sz="2000" dirty="0">
              <a:latin typeface="Verdana" pitchFamily="34" charset="0"/>
            </a:endParaRPr>
          </a:p>
          <a:p>
            <a:r>
              <a:rPr lang="de-DE" sz="2400" dirty="0" smtClean="0">
                <a:latin typeface="Verdana" pitchFamily="34" charset="0"/>
              </a:rPr>
              <a:t>Kinder des ersten, zweiten, dritten und vierten Schuljahres lernen bei uns gemeinsam miteinander und voneinander.</a:t>
            </a:r>
          </a:p>
          <a:p>
            <a:endParaRPr lang="de-DE" altLang="de-DE" sz="2400" dirty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de-DE" altLang="de-DE" sz="2400" dirty="0" smtClean="0">
                <a:solidFill>
                  <a:srgbClr val="000000"/>
                </a:solidFill>
                <a:latin typeface="Verdana" pitchFamily="34" charset="0"/>
              </a:rPr>
              <a:t>In der Freiarbeit sowie in einzelnen Fachstunden arbeiten alle Jahrgänge gemeinsam.</a:t>
            </a:r>
          </a:p>
          <a:p>
            <a:endParaRPr lang="de-DE" altLang="de-DE" sz="2400" dirty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de-DE" altLang="de-DE" sz="2400" dirty="0" smtClean="0">
                <a:solidFill>
                  <a:srgbClr val="000000"/>
                </a:solidFill>
                <a:latin typeface="Verdana" pitchFamily="34" charset="0"/>
              </a:rPr>
              <a:t>Für bestimmte Fachstunden (z.B. Sport, Musik, Englisch) werden die Lerngruppen in 1./2. Schuljahr und 3./4. Schuljahr eingeteilt.</a:t>
            </a:r>
            <a:endParaRPr lang="en-GB" altLang="de-DE" sz="2400" dirty="0">
              <a:solidFill>
                <a:srgbClr val="000000"/>
              </a:solidFill>
            </a:endParaRPr>
          </a:p>
          <a:p>
            <a:pPr>
              <a:buClr>
                <a:srgbClr val="03495C"/>
              </a:buClr>
              <a:buFont typeface="Arial" charset="0"/>
              <a:buChar char="•"/>
            </a:pPr>
            <a:endParaRPr lang="de-DE" sz="2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el 4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de-DE" b="1" dirty="0" smtClean="0">
                <a:latin typeface="Verdana" pitchFamily="34" charset="0"/>
              </a:rPr>
              <a:t>Individualisierung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323850" y="1916113"/>
            <a:ext cx="8362950" cy="4393207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Clr>
                <a:srgbClr val="03495C"/>
              </a:buClr>
              <a:buNone/>
            </a:pPr>
            <a:r>
              <a:rPr lang="de-DE" sz="2400" dirty="0" smtClean="0">
                <a:latin typeface="Verdana" pitchFamily="34" charset="0"/>
              </a:rPr>
              <a:t>Jedes Kind kommt mit unterschiedlichen Voraussetzungen in die Schule</a:t>
            </a:r>
            <a:r>
              <a:rPr lang="de-DE" sz="2400" dirty="0">
                <a:latin typeface="Verdana" pitchFamily="34" charset="0"/>
              </a:rPr>
              <a:t>.</a:t>
            </a:r>
            <a:endParaRPr lang="de-DE" sz="240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150000"/>
              </a:lnSpc>
              <a:buClr>
                <a:srgbClr val="03495C"/>
              </a:buClr>
              <a:buNone/>
            </a:pPr>
            <a:r>
              <a:rPr lang="de-DE" sz="2400" dirty="0">
                <a:latin typeface="Verdana" pitchFamily="34" charset="0"/>
              </a:rPr>
              <a:t>D</a:t>
            </a:r>
            <a:r>
              <a:rPr lang="de-DE" sz="2400" dirty="0" smtClean="0">
                <a:latin typeface="Verdana" pitchFamily="34" charset="0"/>
              </a:rPr>
              <a:t>as muss beim </a:t>
            </a:r>
            <a:r>
              <a:rPr lang="de-DE" sz="2400" dirty="0">
                <a:latin typeface="Verdana" pitchFamily="34" charset="0"/>
              </a:rPr>
              <a:t>Lernen berücksichtigt </a:t>
            </a:r>
            <a:r>
              <a:rPr lang="de-DE" sz="2400" dirty="0" smtClean="0">
                <a:latin typeface="Verdana" pitchFamily="34" charset="0"/>
              </a:rPr>
              <a:t>werden, damit sich das </a:t>
            </a:r>
            <a:r>
              <a:rPr lang="de-DE" sz="2400" dirty="0">
                <a:latin typeface="Verdana" pitchFamily="34" charset="0"/>
              </a:rPr>
              <a:t>Kind </a:t>
            </a:r>
            <a:r>
              <a:rPr lang="de-DE" sz="2400" dirty="0" smtClean="0">
                <a:latin typeface="Verdana" pitchFamily="34" charset="0"/>
              </a:rPr>
              <a:t>seinen Möglichkeiten entsprechend entwickeln kann.</a:t>
            </a:r>
            <a:endParaRPr lang="de-DE" sz="2400" dirty="0">
              <a:latin typeface="Verdana" pitchFamily="34" charset="0"/>
            </a:endParaRPr>
          </a:p>
          <a:p>
            <a:pPr marL="0" indent="0" eaLnBrk="1" hangingPunct="1">
              <a:lnSpc>
                <a:spcPct val="150000"/>
              </a:lnSpc>
              <a:buClr>
                <a:srgbClr val="03495C"/>
              </a:buClr>
              <a:buNone/>
            </a:pPr>
            <a:r>
              <a:rPr lang="de-DE" sz="2400" dirty="0" smtClean="0">
                <a:latin typeface="Verdana" pitchFamily="34" charset="0"/>
              </a:rPr>
              <a:t>Über- und Unterforderung soll vermieden werden.</a:t>
            </a:r>
          </a:p>
          <a:p>
            <a:pPr marL="0" indent="0" eaLnBrk="1" hangingPunct="1">
              <a:lnSpc>
                <a:spcPct val="150000"/>
              </a:lnSpc>
              <a:buClr>
                <a:srgbClr val="03495C"/>
              </a:buClr>
              <a:buNone/>
            </a:pPr>
            <a:r>
              <a:rPr lang="de-DE" sz="2400" dirty="0" smtClean="0">
                <a:latin typeface="Verdana" pitchFamily="34" charset="0"/>
              </a:rPr>
              <a:t>Jedes Kind lernt in seinem eigenen Lerntempo.</a:t>
            </a:r>
          </a:p>
          <a:p>
            <a:pPr marL="0" indent="0" eaLnBrk="1" hangingPunct="1">
              <a:lnSpc>
                <a:spcPct val="60000"/>
              </a:lnSpc>
              <a:buNone/>
            </a:pPr>
            <a:endParaRPr lang="de-DE" sz="1400" dirty="0" smtClean="0">
              <a:latin typeface="Verdana" pitchFamily="34" charset="0"/>
            </a:endParaRPr>
          </a:p>
          <a:p>
            <a:pPr eaLnBrk="1" hangingPunct="1">
              <a:lnSpc>
                <a:spcPct val="60000"/>
              </a:lnSpc>
            </a:pPr>
            <a:endParaRPr lang="de-DE" sz="14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35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 smtClean="0">
                <a:latin typeface="Verdana" pitchFamily="34" charset="0"/>
              </a:rPr>
              <a:t>Die Freiarbeit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16113"/>
            <a:ext cx="7772400" cy="4584700"/>
          </a:xfrm>
        </p:spPr>
        <p:txBody>
          <a:bodyPr>
            <a:normAutofit fontScale="9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None/>
              <a:defRPr/>
            </a:pPr>
            <a:endParaRPr lang="de-DE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zentrale Unterrichtsform für </a:t>
            </a:r>
            <a:r>
              <a:rPr lang="de-DE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individuelles </a:t>
            </a:r>
            <a:r>
              <a:rPr lang="de-DE" sz="20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Lernen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 bei uns die Freiarbeit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Sie ist das Herzstück unserer Pädagogik.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None/>
              <a:defRPr/>
            </a:pPr>
            <a:endParaRPr lang="de-DE" altLang="de-DE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None/>
              <a:defRPr/>
            </a:pPr>
            <a:r>
              <a:rPr lang="de-DE" alt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Die </a:t>
            </a:r>
            <a:r>
              <a:rPr lang="de-DE" alt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Montessori-Lehrkräfte vertrauen auf </a:t>
            </a:r>
            <a:endParaRPr lang="de-DE" altLang="de-DE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None/>
              <a:defRPr/>
            </a:pPr>
            <a:r>
              <a:rPr lang="de-DE" altLang="de-DE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den </a:t>
            </a:r>
            <a:r>
              <a:rPr lang="de-DE" alt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Inneren Bauplan eines Kindes. </a:t>
            </a:r>
            <a:endParaRPr lang="de-DE" altLang="de-DE" sz="2000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None/>
              <a:defRPr/>
            </a:pPr>
            <a:endParaRPr lang="de-DE" altLang="de-DE" sz="2000" dirty="0" smtClean="0">
              <a:latin typeface="Verdana" pitchFamily="34" charset="0"/>
              <a:ea typeface="Verdana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None/>
              <a:defRPr/>
            </a:pPr>
            <a:r>
              <a:rPr lang="de-DE" altLang="de-DE" sz="2000" dirty="0" smtClean="0">
                <a:latin typeface="Verdana" pitchFamily="34" charset="0"/>
                <a:ea typeface="Verdana" pitchFamily="34" charset="0"/>
              </a:rPr>
              <a:t>Das Kind e</a:t>
            </a: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rspürt </a:t>
            </a:r>
            <a:r>
              <a:rPr lang="de-D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eigener </a:t>
            </a: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Interessen, trifft Entscheidung für eine Arbeit. Dabei wird es von den Lehrkräften unterstützt.</a:t>
            </a:r>
          </a:p>
          <a:p>
            <a:pPr marL="0" indent="0">
              <a:buNone/>
            </a:pPr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Lehrerinnen und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Lehrer müssen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einen guten Überblick über die Arbeiten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Kinder haben, um gegebenenfalls einzugreifen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 Kompetenzzuwachs nach Lehrplan zu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gewährleisten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None/>
              <a:defRPr/>
            </a:pPr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>
          <a:xfrm>
            <a:off x="424074" y="980727"/>
            <a:ext cx="8229600" cy="744885"/>
          </a:xfrm>
          <a:noFill/>
        </p:spPr>
        <p:txBody>
          <a:bodyPr/>
          <a:lstStyle/>
          <a:p>
            <a:r>
              <a:rPr lang="de-D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Vorbereitete Umgebung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bietet </a:t>
            </a: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Orientierung an Ordnungsstrukturen 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 </a:t>
            </a: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 kindlichen Entwicklungsstand </a:t>
            </a:r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0" indent="0">
              <a:buNone/>
            </a:pPr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angepasst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fördert </a:t>
            </a: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Eigenaktivität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79512" y="1401901"/>
            <a:ext cx="43926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hangingPunct="0"/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7893" name="Picture 6" descr="regal-ordnun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861048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/>
          </p:cNvSpPr>
          <p:nvPr>
            <p:ph type="body" idx="1"/>
          </p:nvPr>
        </p:nvSpPr>
        <p:spPr>
          <a:xfrm>
            <a:off x="228600" y="1905000"/>
            <a:ext cx="7655768" cy="2362200"/>
          </a:xfrm>
          <a:solidFill>
            <a:schemeClr val="bg1"/>
          </a:solidFill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gibt viele Möglichkeiten der Mitbestimmung für Kinder bei…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Auswahl der Arbeit,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zeitlichen Bearbeitungsdauer,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Auswahl des Arbeitsplatzes (Tisch, Teppich, Flur, Atrium)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Einzel-, Partner- oder Kleingruppenarbeit.</a:t>
            </a:r>
          </a:p>
          <a:p>
            <a:pPr>
              <a:buFont typeface="Wingdings 2" pitchFamily="18" charset="2"/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28600" y="4343400"/>
            <a:ext cx="8686800" cy="1981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Ihr Kind lernt Disziplin hinsichtlich…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Anstrengungsbereitschaft und der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Entscheidungsfreudigkeit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Ausdauer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Achtung der Regeln der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Gemeinschaft</a:t>
            </a:r>
            <a:endParaRPr lang="de-DE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Freiarbeit &amp; Disziplin</a:t>
            </a:r>
            <a:endParaRPr lang="de-DE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>
          <a:xfrm>
            <a:off x="323528" y="948539"/>
            <a:ext cx="9144000" cy="615736"/>
          </a:xfrm>
          <a:noFill/>
        </p:spPr>
        <p:txBody>
          <a:bodyPr/>
          <a:lstStyle/>
          <a:p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Montessori-Material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755576" y="1700808"/>
            <a:ext cx="7543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Das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Material erklärt </a:t>
            </a:r>
            <a:r>
              <a:rPr lang="de-DE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Phänomen.</a:t>
            </a:r>
          </a:p>
          <a:p>
            <a:pPr marL="342900" indent="-342900" eaLnBrk="0" hangingPunct="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Die Materialien sind auf verschiedenen Lernniveaus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eaLnBrk="0" hangingPunct="0">
              <a:buClr>
                <a:schemeClr val="accent3"/>
              </a:buClr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einsetzbar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 eaLnBrk="0" hangingPunct="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Die Materialien bauen aufeinander auf.</a:t>
            </a:r>
          </a:p>
          <a:p>
            <a:pPr marL="342900" indent="-342900" eaLnBrk="0" hangingPunct="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Das 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Montessori-Material ermöglicht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eine </a:t>
            </a: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hangingPunct="0">
              <a:buClr>
                <a:schemeClr val="accent3"/>
              </a:buClr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selbstständige Fehlerkontrolle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pic>
        <p:nvPicPr>
          <p:cNvPr id="38915" name="Picture 4" descr="goldene Perlenmateri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4077072"/>
            <a:ext cx="28956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5" descr="markenspie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080" y="4139504"/>
            <a:ext cx="2895816" cy="216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716</Words>
  <Application>Microsoft Office PowerPoint</Application>
  <PresentationFormat>Bildschirmpräsentation (4:3)</PresentationFormat>
  <Paragraphs>162</Paragraphs>
  <Slides>19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30" baseType="lpstr">
      <vt:lpstr>Arial</vt:lpstr>
      <vt:lpstr>Arial Black</vt:lpstr>
      <vt:lpstr>Calibri</vt:lpstr>
      <vt:lpstr>Century Gothic</vt:lpstr>
      <vt:lpstr>Constantia</vt:lpstr>
      <vt:lpstr>Verdana</vt:lpstr>
      <vt:lpstr>Wingdings</vt:lpstr>
      <vt:lpstr>Wingdings 2</vt:lpstr>
      <vt:lpstr>Wingdings 3</vt:lpstr>
      <vt:lpstr>Larissa-Design</vt:lpstr>
      <vt:lpstr>Hyperion</vt:lpstr>
      <vt:lpstr>PowerPoint-Präsentation</vt:lpstr>
      <vt:lpstr>  Ablauf</vt:lpstr>
      <vt:lpstr>Schule in Zahlen</vt:lpstr>
      <vt:lpstr>Jahrgangsmischung didaktisches Prinzip der Montessori-Pädagogik</vt:lpstr>
      <vt:lpstr>Individualisierung</vt:lpstr>
      <vt:lpstr>Die Freiarbeit</vt:lpstr>
      <vt:lpstr>Vorbereitete Umgebung</vt:lpstr>
      <vt:lpstr>Freiarbeit &amp; Disziplin</vt:lpstr>
      <vt:lpstr>Montessori-Material</vt:lpstr>
      <vt:lpstr>Klassen- u. Schülerrat</vt:lpstr>
      <vt:lpstr>Inklusion</vt:lpstr>
      <vt:lpstr>Offene Ganztagsschule</vt:lpstr>
      <vt:lpstr>Offene Ganztagsschule</vt:lpstr>
      <vt:lpstr>Offene Ganztagsschule</vt:lpstr>
      <vt:lpstr>Aufnahmekriterien</vt:lpstr>
      <vt:lpstr>Anmeldezeiten</vt:lpstr>
      <vt:lpstr>Anmeldung</vt:lpstr>
      <vt:lpstr>Unterlagen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Busch</dc:creator>
  <cp:lastModifiedBy>schmolke</cp:lastModifiedBy>
  <cp:revision>109</cp:revision>
  <cp:lastPrinted>2022-09-01T12:58:43Z</cp:lastPrinted>
  <dcterms:created xsi:type="dcterms:W3CDTF">2010-09-25T13:49:48Z</dcterms:created>
  <dcterms:modified xsi:type="dcterms:W3CDTF">2023-10-17T08:42:08Z</dcterms:modified>
</cp:coreProperties>
</file>